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3" r:id="rId7"/>
    <p:sldId id="266" r:id="rId8"/>
    <p:sldId id="284" r:id="rId9"/>
    <p:sldId id="285" r:id="rId10"/>
    <p:sldId id="286" r:id="rId11"/>
    <p:sldId id="276" r:id="rId12"/>
    <p:sldId id="298" r:id="rId13"/>
    <p:sldId id="297" r:id="rId14"/>
    <p:sldId id="277" r:id="rId15"/>
    <p:sldId id="278" r:id="rId16"/>
    <p:sldId id="307" r:id="rId17"/>
    <p:sldId id="271" r:id="rId18"/>
    <p:sldId id="272" r:id="rId19"/>
    <p:sldId id="267" r:id="rId20"/>
    <p:sldId id="296" r:id="rId21"/>
    <p:sldId id="275" r:id="rId22"/>
  </p:sldIdLst>
  <p:sldSz cx="18288000" cy="10287000"/>
  <p:notesSz cx="6858000" cy="9144000"/>
  <p:embeddedFontLst>
    <p:embeddedFont>
      <p:font typeface="字由点字倔强黑" panose="00020600040101010101" charset="-122"/>
      <p:regular r:id="rId26"/>
    </p:embeddedFont>
    <p:embeddedFont>
      <p:font typeface="黑体" panose="02010609060101010101" charset="-122"/>
      <p:regular r:id="rId27"/>
    </p:embeddedFont>
    <p:embeddedFont>
      <p:font typeface="华文新魏" panose="02010800040101010101" charset="-122"/>
      <p:regular r:id="rId28"/>
    </p:embeddedFont>
    <p:embeddedFont>
      <p:font typeface="Calibri" panose="020F0502020204030204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 userDrawn="1">
          <p15:clr>
            <a:srgbClr val="A4A3A4"/>
          </p15:clr>
        </p15:guide>
        <p15:guide id="2" pos="2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5" d="100"/>
          <a:sy n="45" d="100"/>
        </p:scale>
        <p:origin x="357" y="36"/>
      </p:cViewPr>
      <p:guideLst>
        <p:guide orient="horz" pos="2131"/>
        <p:guide pos="2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8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1000"/>
            </a:blip>
            <a:stretch>
              <a:fillRect l="-1156" t="-61269" b="-785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39342" y="6401616"/>
            <a:ext cx="3564329" cy="576476"/>
            <a:chOff x="0" y="0"/>
            <a:chExt cx="938753" cy="151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8753" cy="151829"/>
            </a:xfrm>
            <a:custGeom>
              <a:avLst/>
              <a:gdLst/>
              <a:ahLst/>
              <a:cxnLst/>
              <a:rect l="l" t="t" r="r" b="b"/>
              <a:pathLst>
                <a:path w="938753" h="151829">
                  <a:moveTo>
                    <a:pt x="0" y="0"/>
                  </a:moveTo>
                  <a:lnTo>
                    <a:pt x="938753" y="0"/>
                  </a:lnTo>
                  <a:lnTo>
                    <a:pt x="938753" y="151829"/>
                  </a:lnTo>
                  <a:lnTo>
                    <a:pt x="0" y="151829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38753" cy="180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64421" y="9406976"/>
            <a:ext cx="453390" cy="359414"/>
            <a:chOff x="0" y="0"/>
            <a:chExt cx="604520" cy="47921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4520" cy="72819"/>
              <a:chOff x="0" y="0"/>
              <a:chExt cx="118365" cy="1425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3200"/>
              <a:ext cx="604520" cy="72819"/>
              <a:chOff x="0" y="0"/>
              <a:chExt cx="118365" cy="1425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406400"/>
              <a:ext cx="604520" cy="72819"/>
              <a:chOff x="0" y="0"/>
              <a:chExt cx="118365" cy="1425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2008057" y="3078303"/>
            <a:ext cx="8471849" cy="70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5"/>
              </a:lnSpc>
            </a:pPr>
            <a:r>
              <a:rPr lang="en-US" sz="3990" b="1" dirty="0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Movie Recommendation Project</a:t>
            </a:r>
            <a:endParaRPr lang="en-US" sz="3990" b="1" dirty="0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08057" y="3752179"/>
            <a:ext cx="12758503" cy="18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20"/>
              </a:lnSpc>
            </a:pPr>
            <a:r>
              <a:rPr lang="zh-CN" altLang="en-US" sz="11455" dirty="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电影推荐项目</a:t>
            </a:r>
            <a:r>
              <a:rPr lang="en-US" sz="11455" dirty="0" err="1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汇报</a:t>
            </a:r>
            <a:endParaRPr lang="en-US" sz="11455" dirty="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39035" y="6487795"/>
            <a:ext cx="3156585" cy="387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500" b="1" dirty="0" err="1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汇报人</a:t>
            </a:r>
            <a:r>
              <a:rPr lang="en-US" sz="2500" b="1" dirty="0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：</a:t>
            </a:r>
            <a:r>
              <a:rPr lang="zh-CN" altLang="en-US" sz="2500" b="1" dirty="0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刘清航</a:t>
            </a:r>
            <a:endParaRPr lang="zh-CN" altLang="en-US" sz="2500" b="1" dirty="0">
              <a:solidFill>
                <a:srgbClr val="FFFFFF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</p:txBody>
      </p:sp>
      <p:grpSp>
        <p:nvGrpSpPr>
          <p:cNvPr id="20" name="Group 3"/>
          <p:cNvGrpSpPr/>
          <p:nvPr/>
        </p:nvGrpSpPr>
        <p:grpSpPr>
          <a:xfrm>
            <a:off x="2464056" y="7414755"/>
            <a:ext cx="6434869" cy="917796"/>
            <a:chOff x="0" y="0"/>
            <a:chExt cx="938753" cy="151829"/>
          </a:xfrm>
        </p:grpSpPr>
        <p:sp>
          <p:nvSpPr>
            <p:cNvPr id="21" name="Freeform 4"/>
            <p:cNvSpPr/>
            <p:nvPr/>
          </p:nvSpPr>
          <p:spPr>
            <a:xfrm>
              <a:off x="0" y="0"/>
              <a:ext cx="938753" cy="151829"/>
            </a:xfrm>
            <a:custGeom>
              <a:avLst/>
              <a:gdLst/>
              <a:ahLst/>
              <a:cxnLst/>
              <a:rect l="l" t="t" r="r" b="b"/>
              <a:pathLst>
                <a:path w="938753" h="151829">
                  <a:moveTo>
                    <a:pt x="0" y="0"/>
                  </a:moveTo>
                  <a:lnTo>
                    <a:pt x="938753" y="0"/>
                  </a:lnTo>
                  <a:lnTo>
                    <a:pt x="938753" y="151829"/>
                  </a:lnTo>
                  <a:lnTo>
                    <a:pt x="0" y="151829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id="22" name="TextBox 5"/>
            <p:cNvSpPr txBox="1"/>
            <p:nvPr/>
          </p:nvSpPr>
          <p:spPr>
            <a:xfrm>
              <a:off x="0" y="-28575"/>
              <a:ext cx="938753" cy="180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2667000" y="7581900"/>
            <a:ext cx="5655945" cy="713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小组成员</a:t>
            </a:r>
            <a:r>
              <a:rPr lang="en-US" altLang="zh-CN" sz="2400" b="1" dirty="0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：</a:t>
            </a:r>
            <a:r>
              <a:rPr lang="zh-CN" altLang="en-US" sz="2400" b="1" dirty="0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刘清航</a:t>
            </a:r>
            <a:r>
              <a:rPr lang="en-US" altLang="zh-CN" sz="2400" b="1" dirty="0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 </a:t>
            </a:r>
            <a:r>
              <a:rPr lang="zh-CN" altLang="en-US" sz="2400" b="1" dirty="0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马显军</a:t>
            </a:r>
            <a:r>
              <a:rPr lang="en-US" altLang="zh-CN" sz="2400" b="1" dirty="0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 </a:t>
            </a:r>
            <a:r>
              <a:rPr lang="zh-CN" altLang="en-US" sz="2400" b="1" dirty="0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邹宇涵</a:t>
            </a:r>
            <a:endParaRPr lang="en-US" altLang="zh-CN" sz="2400" b="1" dirty="0">
              <a:solidFill>
                <a:srgbClr val="FFFFFF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  <a:p>
            <a:endParaRPr lang="zh-CN" altLang="en-US" dirty="0"/>
          </a:p>
        </p:txBody>
      </p:sp>
      <p:pic>
        <p:nvPicPr>
          <p:cNvPr id="23" name="图片 22" descr="1a2f5ce18a38d35d0c06881ac52e65f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"/>
            <a:ext cx="1566545" cy="15665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220" y="949960"/>
            <a:ext cx="8448040" cy="768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数据及数据库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819080" y="2723196"/>
            <a:ext cx="507488" cy="548636"/>
          </a:xfrm>
          <a:custGeom>
            <a:avLst/>
            <a:gdLst/>
            <a:ahLst/>
            <a:cxnLst/>
            <a:rect l="l" t="t" r="r" b="b"/>
            <a:pathLst>
              <a:path w="507488" h="548636">
                <a:moveTo>
                  <a:pt x="0" y="0"/>
                </a:moveTo>
                <a:lnTo>
                  <a:pt x="507488" y="0"/>
                </a:lnTo>
                <a:lnTo>
                  <a:pt x="507488" y="548636"/>
                </a:lnTo>
                <a:lnTo>
                  <a:pt x="0" y="548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826936" y="6116498"/>
            <a:ext cx="491777" cy="548636"/>
          </a:xfrm>
          <a:custGeom>
            <a:avLst/>
            <a:gdLst/>
            <a:ahLst/>
            <a:cxnLst/>
            <a:rect l="l" t="t" r="r" b="b"/>
            <a:pathLst>
              <a:path w="491777" h="548636">
                <a:moveTo>
                  <a:pt x="0" y="0"/>
                </a:moveTo>
                <a:lnTo>
                  <a:pt x="491777" y="0"/>
                </a:lnTo>
                <a:lnTo>
                  <a:pt x="491777" y="548635"/>
                </a:lnTo>
                <a:lnTo>
                  <a:pt x="0" y="54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cxnSp>
        <p:nvCxnSpPr>
          <p:cNvPr id="5" name="直接箭头连接符 4"/>
          <p:cNvCxnSpPr/>
          <p:nvPr/>
        </p:nvCxnSpPr>
        <p:spPr>
          <a:xfrm flipV="1">
            <a:off x="15525750" y="6286500"/>
            <a:ext cx="25200" cy="2400935"/>
          </a:xfrm>
          <a:prstGeom prst="straightConnector1">
            <a:avLst/>
          </a:prstGeom>
          <a:ln w="76200"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905000" y="2324100"/>
            <a:ext cx="14411960" cy="188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/>
              <a:t>利用</a:t>
            </a:r>
            <a:r>
              <a:rPr lang="en-US" altLang="zh-CN" sz="36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Scrapy</a:t>
            </a:r>
            <a:r>
              <a:rPr lang="zh-CN" sz="3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爬虫爬取</a:t>
            </a:r>
            <a:r>
              <a:rPr lang="en-US" altLang="zh-CN" sz="3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IMDB</a:t>
            </a:r>
            <a:r>
              <a:rPr lang="zh-CN" altLang="en-US" sz="3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，豆瓣上的电影数据，但由于网页限制及反爬机制，需要在爬虫时采取请求头，模拟人类点击网页（延时爬取）等措施，具体代码实现如下：</a:t>
            </a:r>
            <a:endParaRPr lang="zh-CN" altLang="en-US" sz="3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076700"/>
            <a:ext cx="12754610" cy="2663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133600" y="6972300"/>
            <a:ext cx="14220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获取图片可以利用多线程加快爬取速度，代码如下：</a:t>
            </a:r>
            <a:endParaRPr lang="zh-CN" altLang="en-US" sz="36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7924800"/>
            <a:ext cx="12533630" cy="1775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220" y="949960"/>
            <a:ext cx="8448040" cy="768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数据及数据库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2600" y="2324100"/>
            <a:ext cx="12090400" cy="1059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/>
              <a:t>将爬取到的数据进行清洗，转换以及导入数据库中：</a:t>
            </a:r>
            <a:endParaRPr lang="zh-CN" altLang="en-US" sz="3600"/>
          </a:p>
          <a:p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965" y="7161530"/>
            <a:ext cx="13998575" cy="22466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480435"/>
            <a:ext cx="5542915" cy="32251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3480435"/>
            <a:ext cx="551561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220" y="949960"/>
            <a:ext cx="8448040" cy="768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数据及数据库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819080" y="2723196"/>
            <a:ext cx="507488" cy="548636"/>
          </a:xfrm>
          <a:custGeom>
            <a:avLst/>
            <a:gdLst/>
            <a:ahLst/>
            <a:cxnLst/>
            <a:rect l="l" t="t" r="r" b="b"/>
            <a:pathLst>
              <a:path w="507488" h="548636">
                <a:moveTo>
                  <a:pt x="0" y="0"/>
                </a:moveTo>
                <a:lnTo>
                  <a:pt x="507488" y="0"/>
                </a:lnTo>
                <a:lnTo>
                  <a:pt x="507488" y="548636"/>
                </a:lnTo>
                <a:lnTo>
                  <a:pt x="0" y="548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826936" y="6116498"/>
            <a:ext cx="491777" cy="548636"/>
          </a:xfrm>
          <a:custGeom>
            <a:avLst/>
            <a:gdLst/>
            <a:ahLst/>
            <a:cxnLst/>
            <a:rect l="l" t="t" r="r" b="b"/>
            <a:pathLst>
              <a:path w="491777" h="548636">
                <a:moveTo>
                  <a:pt x="0" y="0"/>
                </a:moveTo>
                <a:lnTo>
                  <a:pt x="491777" y="0"/>
                </a:lnTo>
                <a:lnTo>
                  <a:pt x="491777" y="548635"/>
                </a:lnTo>
                <a:lnTo>
                  <a:pt x="0" y="54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文本框 29"/>
          <p:cNvSpPr txBox="1"/>
          <p:nvPr/>
        </p:nvSpPr>
        <p:spPr>
          <a:xfrm>
            <a:off x="1524000" y="2933700"/>
            <a:ext cx="7391400" cy="1364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dirty="0">
                <a:latin typeface="+mn-ea"/>
                <a:cs typeface="+mn-ea"/>
              </a:rPr>
              <a:t>MySQL</a:t>
            </a:r>
            <a:r>
              <a:rPr lang="zh-CN" altLang="en-US" sz="3600" dirty="0">
                <a:latin typeface="+mn-ea"/>
                <a:cs typeface="+mn-ea"/>
              </a:rPr>
              <a:t>使用本地存储，建立三个数据表，分别为</a:t>
            </a:r>
            <a:r>
              <a:rPr lang="en-US" altLang="zh-CN" sz="3600" dirty="0">
                <a:latin typeface="+mn-ea"/>
                <a:cs typeface="+mn-ea"/>
              </a:rPr>
              <a:t>movie</a:t>
            </a:r>
            <a:r>
              <a:rPr lang="zh-CN" altLang="en-US" sz="3600" dirty="0">
                <a:latin typeface="+mn-ea"/>
                <a:cs typeface="+mn-ea"/>
              </a:rPr>
              <a:t>，</a:t>
            </a:r>
            <a:r>
              <a:rPr lang="en-US" altLang="zh-CN" sz="3600" dirty="0">
                <a:latin typeface="+mn-ea"/>
                <a:cs typeface="+mn-ea"/>
              </a:rPr>
              <a:t>users</a:t>
            </a:r>
            <a:r>
              <a:rPr lang="zh-CN" altLang="en-US" sz="3600" dirty="0">
                <a:latin typeface="+mn-ea"/>
                <a:cs typeface="+mn-ea"/>
              </a:rPr>
              <a:t>，</a:t>
            </a:r>
            <a:r>
              <a:rPr lang="en-US" altLang="zh-CN" sz="3600" dirty="0">
                <a:latin typeface="+mn-ea"/>
                <a:cs typeface="+mn-ea"/>
              </a:rPr>
              <a:t>ratings</a:t>
            </a:r>
            <a:r>
              <a:rPr lang="zh-CN" altLang="en-US" sz="3600" dirty="0">
                <a:latin typeface="+mn-ea"/>
                <a:cs typeface="+mn-ea"/>
              </a:rPr>
              <a:t>，使用</a:t>
            </a:r>
            <a:r>
              <a:rPr lang="en-US" altLang="zh-CN" sz="3600" dirty="0">
                <a:latin typeface="+mn-ea"/>
                <a:cs typeface="+mn-ea"/>
              </a:rPr>
              <a:t>MySQL workbench</a:t>
            </a:r>
            <a:r>
              <a:rPr lang="zh-CN" altLang="en-US" sz="3600" dirty="0">
                <a:latin typeface="+mn-ea"/>
                <a:cs typeface="+mn-ea"/>
              </a:rPr>
              <a:t>可视化。</a:t>
            </a:r>
            <a:endParaRPr lang="zh-CN" altLang="en-US" sz="3600" dirty="0">
              <a:latin typeface="+mn-ea"/>
              <a:cs typeface="+mn-ea"/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600700"/>
            <a:ext cx="8069459" cy="371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V="1">
            <a:off x="15525750" y="6286500"/>
            <a:ext cx="25200" cy="2400935"/>
          </a:xfrm>
          <a:prstGeom prst="straightConnector1">
            <a:avLst/>
          </a:prstGeom>
          <a:ln w="76200"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5392400" y="7462200"/>
            <a:ext cx="2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5076805" y="7190105"/>
            <a:ext cx="1382395" cy="10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16442055" y="6286500"/>
            <a:ext cx="17145" cy="9036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5062220"/>
            <a:ext cx="9140190" cy="48336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058400" y="3086100"/>
            <a:ext cx="6633210" cy="876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/>
              <a:t>项目数据流向图如下所示：</a:t>
            </a:r>
            <a:endParaRPr lang="zh-CN" altLang="en-US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073" y="949651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算法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819080" y="2723196"/>
            <a:ext cx="507488" cy="548636"/>
          </a:xfrm>
          <a:custGeom>
            <a:avLst/>
            <a:gdLst/>
            <a:ahLst/>
            <a:cxnLst/>
            <a:rect l="l" t="t" r="r" b="b"/>
            <a:pathLst>
              <a:path w="507488" h="548636">
                <a:moveTo>
                  <a:pt x="0" y="0"/>
                </a:moveTo>
                <a:lnTo>
                  <a:pt x="507488" y="0"/>
                </a:lnTo>
                <a:lnTo>
                  <a:pt x="507488" y="548636"/>
                </a:lnTo>
                <a:lnTo>
                  <a:pt x="0" y="548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826936" y="6116498"/>
            <a:ext cx="491777" cy="548636"/>
          </a:xfrm>
          <a:custGeom>
            <a:avLst/>
            <a:gdLst/>
            <a:ahLst/>
            <a:cxnLst/>
            <a:rect l="l" t="t" r="r" b="b"/>
            <a:pathLst>
              <a:path w="491777" h="548636">
                <a:moveTo>
                  <a:pt x="0" y="0"/>
                </a:moveTo>
                <a:lnTo>
                  <a:pt x="491777" y="0"/>
                </a:lnTo>
                <a:lnTo>
                  <a:pt x="491777" y="548635"/>
                </a:lnTo>
                <a:lnTo>
                  <a:pt x="0" y="54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文本框 29"/>
          <p:cNvSpPr txBox="1"/>
          <p:nvPr/>
        </p:nvSpPr>
        <p:spPr>
          <a:xfrm>
            <a:off x="1603699" y="2177414"/>
            <a:ext cx="156706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-apple-system"/>
              </a:rPr>
              <a:t>ALS</a:t>
            </a:r>
            <a:r>
              <a:rPr lang="en-US" altLang="zh-CN" sz="2800" dirty="0"/>
              <a:t> </a:t>
            </a:r>
            <a:r>
              <a:rPr lang="zh-CN" altLang="en-US" sz="2800" dirty="0"/>
              <a:t>的</a:t>
            </a:r>
            <a:r>
              <a:rPr lang="zh-CN" altLang="zh-CN" sz="2800" dirty="0"/>
              <a:t>基本思想是：固定其中一类参数，使其变为单类变量优化问题，利用解析方法进行优化；再反过来，固定先前优化过的参数，再优化另一组参数；此过程迭代进行，直到收敛。</a:t>
            </a:r>
            <a:endParaRPr lang="zh-CN" altLang="en-US" sz="2800" dirty="0"/>
          </a:p>
          <a:p>
            <a:endParaRPr lang="en-US" altLang="zh-CN" sz="2800" b="0" i="0" dirty="0">
              <a:effectLst/>
              <a:latin typeface="-apple-system"/>
            </a:endParaRPr>
          </a:p>
          <a:p>
            <a:r>
              <a:rPr lang="zh-CN" altLang="en-US" sz="2800" b="0" i="0" dirty="0">
                <a:effectLst/>
                <a:latin typeface="-apple-system"/>
              </a:rPr>
              <a:t>本项目使用用的模型为</a:t>
            </a:r>
            <a:r>
              <a:rPr lang="en-US" altLang="zh-CN" sz="2800" b="0" i="0" dirty="0">
                <a:effectLst/>
                <a:latin typeface="-apple-system"/>
              </a:rPr>
              <a:t>Apache Spark </a:t>
            </a:r>
            <a:r>
              <a:rPr lang="en-US" altLang="zh-CN" sz="2800" b="0" i="0" dirty="0" err="1">
                <a:effectLst/>
                <a:latin typeface="-apple-system"/>
              </a:rPr>
              <a:t>MLlib</a:t>
            </a:r>
            <a:r>
              <a:rPr lang="zh-CN" altLang="en-US" sz="2800" b="0" i="0" dirty="0">
                <a:effectLst/>
                <a:latin typeface="-apple-system"/>
              </a:rPr>
              <a:t>库中的</a:t>
            </a:r>
            <a:r>
              <a:rPr lang="en-US" altLang="zh-CN" sz="2800" b="0" i="0" dirty="0">
                <a:effectLst/>
                <a:latin typeface="-apple-system"/>
              </a:rPr>
              <a:t>ALS</a:t>
            </a:r>
            <a:r>
              <a:rPr lang="zh-CN" altLang="en-US" sz="2800" b="0" i="0" dirty="0">
                <a:effectLst/>
                <a:latin typeface="-apple-system"/>
              </a:rPr>
              <a:t>（交替最小二乘法）模型进行显式反馈推荐系统的训练，并且尝试带参数优化和不带参数优化的算法选择。在带参数的训练中使用均方根误差（</a:t>
            </a:r>
            <a:r>
              <a:rPr lang="en-US" altLang="zh-CN" sz="2800" b="0" i="0" dirty="0" err="1">
                <a:effectLst/>
                <a:latin typeface="-apple-system"/>
              </a:rPr>
              <a:t>RMSE</a:t>
            </a:r>
            <a:r>
              <a:rPr lang="zh-CN" altLang="en-US" sz="2800" b="0" i="0" dirty="0">
                <a:effectLst/>
                <a:latin typeface="-apple-system"/>
              </a:rPr>
              <a:t>）来对模型进行评估，创建交叉验证器训练模型。</a:t>
            </a:r>
            <a:endParaRPr lang="en-US" altLang="zh-CN" sz="2800" b="0" i="0" dirty="0">
              <a:effectLst/>
              <a:latin typeface="-apple-system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55" y="5311688"/>
            <a:ext cx="7621064" cy="28578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4600" y="82677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交替最小二乘法图形示例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5518786"/>
            <a:ext cx="6923169" cy="2590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353800" y="82677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带参数的模型训练代码示例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00125" y="1052880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算法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819080" y="2723196"/>
            <a:ext cx="507488" cy="548636"/>
          </a:xfrm>
          <a:custGeom>
            <a:avLst/>
            <a:gdLst/>
            <a:ahLst/>
            <a:cxnLst/>
            <a:rect l="l" t="t" r="r" b="b"/>
            <a:pathLst>
              <a:path w="507488" h="548636">
                <a:moveTo>
                  <a:pt x="0" y="0"/>
                </a:moveTo>
                <a:lnTo>
                  <a:pt x="507488" y="0"/>
                </a:lnTo>
                <a:lnTo>
                  <a:pt x="507488" y="548636"/>
                </a:lnTo>
                <a:lnTo>
                  <a:pt x="0" y="548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826936" y="6116498"/>
            <a:ext cx="491777" cy="548636"/>
          </a:xfrm>
          <a:custGeom>
            <a:avLst/>
            <a:gdLst/>
            <a:ahLst/>
            <a:cxnLst/>
            <a:rect l="l" t="t" r="r" b="b"/>
            <a:pathLst>
              <a:path w="491777" h="548636">
                <a:moveTo>
                  <a:pt x="0" y="0"/>
                </a:moveTo>
                <a:lnTo>
                  <a:pt x="491777" y="0"/>
                </a:lnTo>
                <a:lnTo>
                  <a:pt x="491777" y="548635"/>
                </a:lnTo>
                <a:lnTo>
                  <a:pt x="0" y="54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文本框 1"/>
          <p:cNvSpPr txBox="1"/>
          <p:nvPr/>
        </p:nvSpPr>
        <p:spPr>
          <a:xfrm>
            <a:off x="914400" y="2141385"/>
            <a:ext cx="14477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在算法训练的过程中，训练数据集来自两个方向，一是用户本身的评分数据，还有一个是从总的电影评分数据库中随机选择出</a:t>
            </a:r>
            <a:r>
              <a:rPr lang="en-US" altLang="zh-CN" sz="2800" dirty="0"/>
              <a:t>5000</a:t>
            </a:r>
            <a:r>
              <a:rPr lang="zh-CN" altLang="en-US" sz="2800" dirty="0"/>
              <a:t>条评分数据，两个数据合并的数据集对模型进行训练。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453042"/>
            <a:ext cx="10945753" cy="77163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14400" y="5482875"/>
            <a:ext cx="800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在预测的过程中根据用户</a:t>
            </a:r>
            <a:r>
              <a:rPr lang="en-US" altLang="zh-CN" sz="2800" dirty="0"/>
              <a:t>id</a:t>
            </a:r>
            <a:r>
              <a:rPr lang="zh-CN" altLang="en-US" sz="2800" dirty="0"/>
              <a:t>和电影数据生成预测数据集对该用户进行个性化电影推荐。</a:t>
            </a:r>
            <a:endParaRPr lang="en-US" altLang="zh-CN" sz="2800" dirty="0"/>
          </a:p>
          <a:p>
            <a:r>
              <a:rPr lang="zh-CN" altLang="en-US" sz="2800" dirty="0"/>
              <a:t>按预测集中的电影的预测值降序排序，将推荐后的数据返还给前端由前端来进行展示。</a:t>
            </a:r>
            <a:endParaRPr lang="zh-CN" altLang="en-US" sz="28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4774813"/>
            <a:ext cx="9215651" cy="29896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00125" y="1052880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算法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590800" y="3162300"/>
            <a:ext cx="8269605" cy="6278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90800" y="2019300"/>
            <a:ext cx="9464040" cy="767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/>
              <a:t>训练结果：</a:t>
            </a:r>
            <a:endParaRPr lang="zh-CN" altLang="en-US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1000"/>
            </a:blip>
            <a:stretch>
              <a:fillRect l="-1156" t="-61269" b="-785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86227" y="2453695"/>
            <a:ext cx="11515546" cy="5379611"/>
            <a:chOff x="0" y="0"/>
            <a:chExt cx="3032901" cy="141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32901" cy="1416852"/>
            </a:xfrm>
            <a:custGeom>
              <a:avLst/>
              <a:gdLst/>
              <a:ahLst/>
              <a:cxnLst/>
              <a:rect l="l" t="t" r="r" b="b"/>
              <a:pathLst>
                <a:path w="3032901" h="1416852">
                  <a:moveTo>
                    <a:pt x="0" y="0"/>
                  </a:moveTo>
                  <a:lnTo>
                    <a:pt x="3032901" y="0"/>
                  </a:lnTo>
                  <a:lnTo>
                    <a:pt x="3032901" y="1416852"/>
                  </a:lnTo>
                  <a:lnTo>
                    <a:pt x="0" y="1416852"/>
                  </a:ln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32901" cy="145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64421" y="9406976"/>
            <a:ext cx="453390" cy="359414"/>
            <a:chOff x="0" y="0"/>
            <a:chExt cx="604520" cy="47921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04520" cy="72819"/>
              <a:chOff x="0" y="0"/>
              <a:chExt cx="118365" cy="1425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03200"/>
              <a:ext cx="604520" cy="72819"/>
              <a:chOff x="0" y="0"/>
              <a:chExt cx="118365" cy="1425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406400"/>
              <a:ext cx="604520" cy="72819"/>
              <a:chOff x="0" y="0"/>
              <a:chExt cx="118365" cy="142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745819" y="450686"/>
            <a:ext cx="3769867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905" b="1">
                <a:solidFill>
                  <a:srgbClr val="181F30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PART.03</a:t>
            </a:r>
            <a:endParaRPr lang="en-US" sz="1905" b="1">
              <a:solidFill>
                <a:srgbClr val="181F30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753344" y="3849529"/>
            <a:ext cx="8781311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zh-CN" altLang="en-US" sz="9000" dirty="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项目演示</a:t>
            </a:r>
            <a:endParaRPr lang="en-US" sz="9000" dirty="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14453" y="1028391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项目演示</a:t>
            </a:r>
            <a:endParaRPr lang="zh-CN" alt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49245" y="3383280"/>
            <a:ext cx="13076555" cy="2794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57400" y="4152900"/>
            <a:ext cx="9643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详细见现场演示效果，或附件视频</a:t>
            </a:r>
            <a:endParaRPr lang="zh-CN" altLang="en-US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1000"/>
            </a:blip>
            <a:stretch>
              <a:fillRect l="-1156" t="-61269" b="-785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86227" y="2448818"/>
            <a:ext cx="11515546" cy="5379611"/>
            <a:chOff x="0" y="0"/>
            <a:chExt cx="3032901" cy="1416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32901" cy="1416852"/>
            </a:xfrm>
            <a:custGeom>
              <a:avLst/>
              <a:gdLst/>
              <a:ahLst/>
              <a:cxnLst/>
              <a:rect l="l" t="t" r="r" b="b"/>
              <a:pathLst>
                <a:path w="3032901" h="1416852">
                  <a:moveTo>
                    <a:pt x="0" y="0"/>
                  </a:moveTo>
                  <a:lnTo>
                    <a:pt x="3032901" y="0"/>
                  </a:lnTo>
                  <a:lnTo>
                    <a:pt x="3032901" y="1416852"/>
                  </a:lnTo>
                  <a:lnTo>
                    <a:pt x="0" y="1416852"/>
                  </a:ln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32901" cy="145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64421" y="9406976"/>
            <a:ext cx="453390" cy="359414"/>
            <a:chOff x="0" y="0"/>
            <a:chExt cx="604520" cy="47921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04520" cy="72819"/>
              <a:chOff x="0" y="0"/>
              <a:chExt cx="118365" cy="1425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03200"/>
              <a:ext cx="604520" cy="72819"/>
              <a:chOff x="0" y="0"/>
              <a:chExt cx="118365" cy="1425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406400"/>
              <a:ext cx="604520" cy="72819"/>
              <a:chOff x="0" y="0"/>
              <a:chExt cx="118365" cy="142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745819" y="450686"/>
            <a:ext cx="3769867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905" b="1" dirty="0">
                <a:solidFill>
                  <a:srgbClr val="181F30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PART.04</a:t>
            </a:r>
            <a:endParaRPr lang="en-US" sz="1905" b="1" dirty="0">
              <a:solidFill>
                <a:srgbClr val="181F30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857091" y="5096027"/>
            <a:ext cx="4573818" cy="55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700" b="1">
                <a:solidFill>
                  <a:srgbClr val="FFFFFF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WORK INADEQUACIES</a:t>
            </a:r>
            <a:endParaRPr lang="en-US" sz="2700" b="1">
              <a:solidFill>
                <a:srgbClr val="FFFFFF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343400" y="4087334"/>
            <a:ext cx="8781311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zh-CN" altLang="en-US" sz="9000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字由点字倔强黑" panose="00020600040101010101" charset="-122"/>
                <a:sym typeface="字由点字倔强黑" panose="00020600040101010101" charset="-122"/>
              </a:rPr>
              <a:t>成员分工</a:t>
            </a:r>
            <a:endParaRPr lang="zh-CN" altLang="en-US" sz="9000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073" y="949651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字由点字倔强黑" panose="00020600040101010101" charset="-122"/>
                <a:sym typeface="字由点字倔强黑" panose="00020600040101010101" charset="-122"/>
              </a:rPr>
              <a:t>成员分工</a:t>
            </a:r>
            <a:endParaRPr lang="zh-CN" altLang="en-US" sz="4995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066800" y="2171700"/>
          <a:ext cx="16629380" cy="7680960"/>
        </p:xfrm>
        <a:graphic>
          <a:graphicData uri="http://schemas.openxmlformats.org/drawingml/2006/table">
            <a:tbl>
              <a:tblPr/>
              <a:tblGrid>
                <a:gridCol w="1870075"/>
                <a:gridCol w="2407920"/>
                <a:gridCol w="3984625"/>
                <a:gridCol w="8366760"/>
              </a:tblGrid>
              <a:tr h="1097280"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身份</a:t>
                      </a:r>
                      <a:endParaRPr 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姓名</a:t>
                      </a:r>
                      <a:endParaRPr 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学号</a:t>
                      </a:r>
                      <a:endParaRPr 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分工</a:t>
                      </a:r>
                      <a:endParaRPr 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4560"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组长</a:t>
                      </a:r>
                      <a:endParaRPr 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刘清航</a:t>
                      </a:r>
                      <a:endParaRPr 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</a:rPr>
                        <a:t>37220222203698</a:t>
                      </a:r>
                      <a:endParaRPr lang="en-US" altLang="zh-CN" sz="320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整体构思，爬取数据，参与后端、数据库设计，前端</a:t>
                      </a:r>
                      <a:r>
                        <a:rPr lang="en-US" alt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UI</a:t>
                      </a:r>
                      <a:r>
                        <a:rPr lang="zh-CN" altLang="en-US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设计</a:t>
                      </a:r>
                      <a:endParaRPr lang="zh-CN" altLang="en-US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4560"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组员</a:t>
                      </a:r>
                      <a:r>
                        <a:rPr lang="en-US" alt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</a:rPr>
                        <a:t>1</a:t>
                      </a:r>
                      <a:endParaRPr lang="en-US" altLang="zh-CN" sz="320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邹宇涵</a:t>
                      </a:r>
                      <a:endParaRPr 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37220222203905</a:t>
                      </a:r>
                      <a:endParaRPr lang="en-US" alt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前端整体页面设计，参与后端、数据库设计。前端</a:t>
                      </a:r>
                      <a:r>
                        <a:rPr lang="en-US" alt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UI</a:t>
                      </a:r>
                      <a:r>
                        <a:rPr lang="zh-CN" altLang="en-US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设计</a:t>
                      </a:r>
                      <a:endParaRPr lang="zh-CN" altLang="en-US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4560"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组员</a:t>
                      </a:r>
                      <a:r>
                        <a:rPr lang="en-US" alt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</a:rPr>
                        <a:t>2</a:t>
                      </a:r>
                      <a:endParaRPr lang="en-US" altLang="zh-CN" sz="320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马显军</a:t>
                      </a:r>
                      <a:endParaRPr 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37620222204840</a:t>
                      </a:r>
                      <a:endParaRPr lang="en-US" alt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数据清洗，算法编写，算法部署，</a:t>
                      </a:r>
                      <a:r>
                        <a:rPr lang="en-US" alt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</a:rPr>
                        <a:t>ppt</a:t>
                      </a:r>
                      <a:r>
                        <a:rPr lang="zh-CN" sz="32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制作</a:t>
                      </a:r>
                      <a:endParaRPr lang="zh-CN" sz="32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1000"/>
            </a:blip>
            <a:stretch>
              <a:fillRect l="-1156" t="-61269" b="-785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065170"/>
            <a:ext cx="18288000" cy="4637158"/>
            <a:chOff x="0" y="0"/>
            <a:chExt cx="4816593" cy="12213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221309"/>
            </a:xfrm>
            <a:custGeom>
              <a:avLst/>
              <a:gdLst/>
              <a:ahLst/>
              <a:cxnLst/>
              <a:rect l="l" t="t" r="r" b="b"/>
              <a:pathLst>
                <a:path w="4816592" h="1221309">
                  <a:moveTo>
                    <a:pt x="0" y="0"/>
                  </a:moveTo>
                  <a:lnTo>
                    <a:pt x="4816592" y="0"/>
                  </a:lnTo>
                  <a:lnTo>
                    <a:pt x="4816592" y="1221309"/>
                  </a:lnTo>
                  <a:lnTo>
                    <a:pt x="0" y="1221309"/>
                  </a:ln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259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08573" y="1419253"/>
            <a:ext cx="3870853" cy="159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5"/>
              </a:lnSpc>
            </a:pPr>
            <a:r>
              <a:rPr lang="en-US" sz="10415" dirty="0" err="1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目录</a:t>
            </a:r>
            <a:endParaRPr lang="en-US" sz="10415" dirty="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7" name="Group 7"/>
          <p:cNvGrpSpPr/>
          <p:nvPr>
            <p:custDataLst>
              <p:tags r:id="rId2"/>
            </p:custDataLst>
          </p:nvPr>
        </p:nvGrpSpPr>
        <p:grpSpPr>
          <a:xfrm>
            <a:off x="2434483" y="4912441"/>
            <a:ext cx="1506614" cy="1506614"/>
            <a:chOff x="0" y="0"/>
            <a:chExt cx="812800" cy="812800"/>
          </a:xfrm>
        </p:grpSpPr>
        <p:sp>
          <p:nvSpPr>
            <p:cNvPr id="8" name="Freeform 8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>
            <p:custDataLst>
              <p:tags r:id="rId4"/>
            </p:custDataLst>
          </p:nvPr>
        </p:nvSpPr>
        <p:spPr>
          <a:xfrm>
            <a:off x="2372515" y="5103470"/>
            <a:ext cx="163055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6640" b="1" dirty="0">
                <a:solidFill>
                  <a:srgbClr val="231F20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01</a:t>
            </a:r>
            <a:endParaRPr lang="en-US" sz="6640" b="1" dirty="0">
              <a:solidFill>
                <a:srgbClr val="231F20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1" name="TextBox 11"/>
          <p:cNvSpPr txBox="1"/>
          <p:nvPr>
            <p:custDataLst>
              <p:tags r:id="rId5"/>
            </p:custDataLst>
          </p:nvPr>
        </p:nvSpPr>
        <p:spPr>
          <a:xfrm>
            <a:off x="1179545" y="6798291"/>
            <a:ext cx="4016490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项目简介</a:t>
            </a:r>
            <a:endParaRPr lang="en-US" sz="4400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3" name="Group 13"/>
          <p:cNvGrpSpPr/>
          <p:nvPr>
            <p:custDataLst>
              <p:tags r:id="rId6"/>
            </p:custDataLst>
          </p:nvPr>
        </p:nvGrpSpPr>
        <p:grpSpPr>
          <a:xfrm>
            <a:off x="6405290" y="4912441"/>
            <a:ext cx="1506614" cy="1506614"/>
            <a:chOff x="0" y="0"/>
            <a:chExt cx="812800" cy="812800"/>
          </a:xfrm>
        </p:grpSpPr>
        <p:sp>
          <p:nvSpPr>
            <p:cNvPr id="14" name="Freeform 14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6" name="TextBox 16"/>
          <p:cNvSpPr txBox="1"/>
          <p:nvPr>
            <p:custDataLst>
              <p:tags r:id="rId8"/>
            </p:custDataLst>
          </p:nvPr>
        </p:nvSpPr>
        <p:spPr>
          <a:xfrm>
            <a:off x="6343322" y="5103470"/>
            <a:ext cx="163055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6640" b="1">
                <a:solidFill>
                  <a:srgbClr val="231F20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02</a:t>
            </a:r>
            <a:endParaRPr lang="en-US" sz="6640" b="1">
              <a:solidFill>
                <a:srgbClr val="231F20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7" name="TextBox 17"/>
          <p:cNvSpPr txBox="1"/>
          <p:nvPr>
            <p:custDataLst>
              <p:tags r:id="rId9"/>
            </p:custDataLst>
          </p:nvPr>
        </p:nvSpPr>
        <p:spPr>
          <a:xfrm>
            <a:off x="5150352" y="6798291"/>
            <a:ext cx="401649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项目实现细节</a:t>
            </a:r>
            <a:endParaRPr lang="en-US" sz="4400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9" name="Group 19"/>
          <p:cNvGrpSpPr/>
          <p:nvPr>
            <p:custDataLst>
              <p:tags r:id="rId10"/>
            </p:custDataLst>
          </p:nvPr>
        </p:nvGrpSpPr>
        <p:grpSpPr>
          <a:xfrm>
            <a:off x="10376096" y="4912441"/>
            <a:ext cx="1506614" cy="1506614"/>
            <a:chOff x="0" y="0"/>
            <a:chExt cx="812800" cy="812800"/>
          </a:xfrm>
        </p:grpSpPr>
        <p:sp>
          <p:nvSpPr>
            <p:cNvPr id="20" name="Freeform 20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12"/>
            </p:custDataLst>
          </p:nvPr>
        </p:nvSpPr>
        <p:spPr>
          <a:xfrm>
            <a:off x="10314128" y="5103470"/>
            <a:ext cx="163055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6640" b="1">
                <a:solidFill>
                  <a:srgbClr val="231F20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03</a:t>
            </a:r>
            <a:endParaRPr lang="en-US" sz="6640" b="1">
              <a:solidFill>
                <a:srgbClr val="231F20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3" name="TextBox 23"/>
          <p:cNvSpPr txBox="1"/>
          <p:nvPr>
            <p:custDataLst>
              <p:tags r:id="rId13"/>
            </p:custDataLst>
          </p:nvPr>
        </p:nvSpPr>
        <p:spPr>
          <a:xfrm>
            <a:off x="9121158" y="6798291"/>
            <a:ext cx="401649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项目演示</a:t>
            </a:r>
            <a:endParaRPr lang="en-US" sz="4400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25" name="Group 25"/>
          <p:cNvGrpSpPr/>
          <p:nvPr>
            <p:custDataLst>
              <p:tags r:id="rId14"/>
            </p:custDataLst>
          </p:nvPr>
        </p:nvGrpSpPr>
        <p:grpSpPr>
          <a:xfrm>
            <a:off x="14346903" y="4912441"/>
            <a:ext cx="1506614" cy="1506614"/>
            <a:chOff x="0" y="0"/>
            <a:chExt cx="812800" cy="812800"/>
          </a:xfrm>
        </p:grpSpPr>
        <p:sp>
          <p:nvSpPr>
            <p:cNvPr id="26" name="Freeform 26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8" name="TextBox 28"/>
          <p:cNvSpPr txBox="1"/>
          <p:nvPr>
            <p:custDataLst>
              <p:tags r:id="rId16"/>
            </p:custDataLst>
          </p:nvPr>
        </p:nvSpPr>
        <p:spPr>
          <a:xfrm>
            <a:off x="14284935" y="5103470"/>
            <a:ext cx="163055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6640" b="1">
                <a:solidFill>
                  <a:srgbClr val="231F20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04</a:t>
            </a:r>
            <a:endParaRPr lang="en-US" sz="6640" b="1">
              <a:solidFill>
                <a:srgbClr val="231F20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9" name="TextBox 29"/>
          <p:cNvSpPr txBox="1"/>
          <p:nvPr>
            <p:custDataLst>
              <p:tags r:id="rId17"/>
            </p:custDataLst>
          </p:nvPr>
        </p:nvSpPr>
        <p:spPr>
          <a:xfrm>
            <a:off x="13091965" y="6798291"/>
            <a:ext cx="4016490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成员分工</a:t>
            </a:r>
            <a:endParaRPr lang="zh-CN" altLang="en-US" sz="4400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1000"/>
            </a:blip>
            <a:stretch>
              <a:fillRect l="-1156" t="-61269" b="-785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8057" y="6422670"/>
            <a:ext cx="3564329" cy="576476"/>
            <a:chOff x="0" y="0"/>
            <a:chExt cx="938753" cy="151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8753" cy="151829"/>
            </a:xfrm>
            <a:custGeom>
              <a:avLst/>
              <a:gdLst/>
              <a:ahLst/>
              <a:cxnLst/>
              <a:rect l="l" t="t" r="r" b="b"/>
              <a:pathLst>
                <a:path w="938753" h="151829">
                  <a:moveTo>
                    <a:pt x="0" y="0"/>
                  </a:moveTo>
                  <a:lnTo>
                    <a:pt x="938753" y="0"/>
                  </a:lnTo>
                  <a:lnTo>
                    <a:pt x="938753" y="151829"/>
                  </a:lnTo>
                  <a:lnTo>
                    <a:pt x="0" y="151829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38753" cy="180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64421" y="9406976"/>
            <a:ext cx="453390" cy="359414"/>
            <a:chOff x="0" y="0"/>
            <a:chExt cx="604520" cy="47921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4520" cy="72819"/>
              <a:chOff x="0" y="0"/>
              <a:chExt cx="118365" cy="1425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3200"/>
              <a:ext cx="604520" cy="72819"/>
              <a:chOff x="0" y="0"/>
              <a:chExt cx="118365" cy="1425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406400"/>
              <a:ext cx="604520" cy="72819"/>
              <a:chOff x="0" y="0"/>
              <a:chExt cx="118365" cy="1425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2008057" y="3144978"/>
            <a:ext cx="8471849" cy="74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5"/>
              </a:lnSpc>
            </a:pPr>
            <a:r>
              <a:rPr lang="en-US" sz="3990" spc="913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感谢您的观看</a:t>
            </a:r>
            <a:endParaRPr lang="en-US" sz="3990" spc="913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08057" y="3456904"/>
            <a:ext cx="11852620" cy="260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20"/>
              </a:lnSpc>
            </a:pPr>
            <a:r>
              <a:rPr lang="en-US" sz="14105" b="1">
                <a:solidFill>
                  <a:srgbClr val="1E1E1E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THANK YOU</a:t>
            </a:r>
            <a:endParaRPr lang="en-US" sz="14105" b="1">
              <a:solidFill>
                <a:srgbClr val="1E1E1E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39342" y="6504117"/>
            <a:ext cx="2701758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汇报人：</a:t>
            </a:r>
            <a:r>
              <a:rPr lang="zh-CN" altLang="en-US" sz="2500" b="1">
                <a:solidFill>
                  <a:srgbClr val="FFFFFF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刘清航</a:t>
            </a:r>
            <a:endParaRPr lang="zh-CN" altLang="en-US" sz="2500" b="1">
              <a:solidFill>
                <a:srgbClr val="FFFFFF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5819" y="450686"/>
            <a:ext cx="3769867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905" b="1" dirty="0">
                <a:solidFill>
                  <a:srgbClr val="181F30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SUMMARY</a:t>
            </a:r>
            <a:endParaRPr lang="en-US" sz="1905" b="1" dirty="0">
              <a:solidFill>
                <a:srgbClr val="181F30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1000"/>
            </a:blip>
            <a:stretch>
              <a:fillRect l="-1156" t="-61269" b="-785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76600" y="1638300"/>
            <a:ext cx="12226925" cy="8129270"/>
          </a:xfrm>
          <a:custGeom>
            <a:avLst/>
            <a:gdLst/>
            <a:ahLst/>
            <a:cxnLst/>
            <a:rect l="l" t="t" r="r" b="b"/>
            <a:pathLst>
              <a:path w="3032901" h="1416852">
                <a:moveTo>
                  <a:pt x="0" y="0"/>
                </a:moveTo>
                <a:lnTo>
                  <a:pt x="3032901" y="0"/>
                </a:lnTo>
                <a:lnTo>
                  <a:pt x="3032901" y="1416852"/>
                </a:lnTo>
                <a:lnTo>
                  <a:pt x="0" y="141685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1"/>
                  </a:srgbClr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4800" dirty="0"/>
              <a:t>网络上的电影信息在迅速增长，随着时间的推进，电影信息越来越多，用户面对如此庞大的数据，将变得无所适从。电影推荐系统可以根据用户的喜好</a:t>
            </a:r>
            <a:r>
              <a:rPr lang="zh-CN" altLang="en-US" sz="4800" dirty="0"/>
              <a:t>，</a:t>
            </a:r>
            <a:r>
              <a:rPr lang="zh-CN" altLang="zh-CN" sz="4800" dirty="0"/>
              <a:t>向用户推荐可能感兴趣的电影，这样可以给用户创造一个良好的电影信息推荐体验，让用户不再漫无目的地去寻找符合自己口味的电影。</a:t>
            </a:r>
            <a:endParaRPr lang="zh-CN" altLang="zh-CN" sz="4800" dirty="0"/>
          </a:p>
        </p:txBody>
      </p:sp>
      <p:grpSp>
        <p:nvGrpSpPr>
          <p:cNvPr id="9" name="Group 9"/>
          <p:cNvGrpSpPr/>
          <p:nvPr/>
        </p:nvGrpSpPr>
        <p:grpSpPr>
          <a:xfrm>
            <a:off x="17264421" y="9406976"/>
            <a:ext cx="453390" cy="359414"/>
            <a:chOff x="0" y="0"/>
            <a:chExt cx="604520" cy="47921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04520" cy="72819"/>
              <a:chOff x="0" y="0"/>
              <a:chExt cx="118365" cy="1425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03200"/>
              <a:ext cx="604520" cy="72819"/>
              <a:chOff x="0" y="0"/>
              <a:chExt cx="118365" cy="1425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406400"/>
              <a:ext cx="604520" cy="72819"/>
              <a:chOff x="0" y="0"/>
              <a:chExt cx="118365" cy="142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7074394" y="5096027"/>
            <a:ext cx="4139211" cy="55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700" b="1">
                <a:solidFill>
                  <a:srgbClr val="FFFFFF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JOB DESCRIPTION</a:t>
            </a:r>
            <a:endParaRPr lang="en-US" sz="2700" b="1">
              <a:solidFill>
                <a:srgbClr val="FFFFFF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753343" y="310848"/>
            <a:ext cx="8781311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zh-CN" altLang="en-US" sz="9000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项目简介</a:t>
            </a:r>
            <a:endParaRPr lang="en-US" sz="9000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19"/>
          <p:cNvSpPr txBox="1"/>
          <p:nvPr/>
        </p:nvSpPr>
        <p:spPr>
          <a:xfrm>
            <a:off x="745819" y="450686"/>
            <a:ext cx="3769867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just">
              <a:lnSpc>
                <a:spcPts val="2880"/>
              </a:lnSpc>
            </a:pPr>
            <a:r>
              <a:rPr lang="en-US" sz="1905" b="1">
                <a:solidFill>
                  <a:srgbClr val="181F30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PART.01</a:t>
            </a:r>
            <a:endParaRPr lang="en-US" sz="1905" b="1">
              <a:solidFill>
                <a:srgbClr val="181F30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1000"/>
              </a:blip>
              <a:stretch>
                <a:fillRect l="-1156" t="-61269" b="-78507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541651" y="532652"/>
              <a:ext cx="23300697" cy="12650695"/>
              <a:chOff x="0" y="0"/>
              <a:chExt cx="4602607" cy="249890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602607" cy="2498903"/>
              </a:xfrm>
              <a:custGeom>
                <a:avLst/>
                <a:gdLst/>
                <a:ahLst/>
                <a:cxnLst/>
                <a:rect l="l" t="t" r="r" b="b"/>
                <a:pathLst>
                  <a:path w="4602607" h="2498903">
                    <a:moveTo>
                      <a:pt x="0" y="0"/>
                    </a:moveTo>
                    <a:lnTo>
                      <a:pt x="4602607" y="0"/>
                    </a:lnTo>
                    <a:lnTo>
                      <a:pt x="4602607" y="2498903"/>
                    </a:lnTo>
                    <a:lnTo>
                      <a:pt x="0" y="2498903"/>
                    </a:lnTo>
                    <a:close/>
                  </a:path>
                </a:pathLst>
              </a:custGeom>
              <a:solidFill>
                <a:srgbClr val="FFFFFF">
                  <a:alpha val="81961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602607" cy="25370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073" y="949651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项目简介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28800" y="2359025"/>
            <a:ext cx="718947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该电影推荐项目基于大量的电影数据为用户个性化推荐电影。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本项目数据来源于豆瓣，</a:t>
            </a:r>
            <a:r>
              <a:rPr lang="en-US" altLang="zh-CN" sz="2800" dirty="0"/>
              <a:t>IMDB</a:t>
            </a:r>
            <a:r>
              <a:rPr lang="zh-CN" altLang="en-US" sz="2800" dirty="0"/>
              <a:t>电影相关网站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本项目的实验平台为</a:t>
            </a:r>
            <a:r>
              <a:rPr lang="en-US" altLang="zh-CN" sz="2800" dirty="0"/>
              <a:t>Ubuntu</a:t>
            </a:r>
            <a:r>
              <a:rPr lang="zh-CN" altLang="en-US" sz="2800" dirty="0"/>
              <a:t>虚拟机，采用</a:t>
            </a:r>
            <a:r>
              <a:rPr lang="en-US" altLang="zh-CN" sz="2800" dirty="0"/>
              <a:t>Linux</a:t>
            </a:r>
            <a:r>
              <a:rPr lang="zh-CN" altLang="en-US" sz="2800" dirty="0"/>
              <a:t>系统，利用</a:t>
            </a:r>
            <a:r>
              <a:rPr lang="en-US" altLang="zh-CN" sz="2800" dirty="0"/>
              <a:t>Flask</a:t>
            </a:r>
            <a:r>
              <a:rPr lang="zh-CN" altLang="en-US" sz="2800" dirty="0"/>
              <a:t>设计前端和前后端连接，使用</a:t>
            </a:r>
            <a:r>
              <a:rPr lang="en-US" altLang="zh-CN" sz="2800" dirty="0" err="1"/>
              <a:t>Pyspark</a:t>
            </a:r>
            <a:r>
              <a:rPr lang="zh-CN" altLang="en-US" sz="2800" dirty="0"/>
              <a:t>编写处理数据、训练模型算法</a:t>
            </a:r>
            <a:r>
              <a:rPr lang="en-US" altLang="zh-CN" sz="2800" dirty="0"/>
              <a:t>,</a:t>
            </a:r>
            <a:r>
              <a:rPr lang="zh-CN" altLang="en-US" sz="2800" dirty="0"/>
              <a:t>使用本地数据库进行数据存储。</a:t>
            </a:r>
            <a:endParaRPr lang="zh-CN" altLang="en-US" sz="2800" dirty="0"/>
          </a:p>
          <a:p>
            <a:endParaRPr lang="zh-CN" altLang="en-US" sz="2800" dirty="0"/>
          </a:p>
          <a:p>
            <a:r>
              <a:rPr lang="zh-CN" altLang="en-US" sz="2800" dirty="0"/>
              <a:t>技术框架如右图所示。</a:t>
            </a:r>
            <a:endParaRPr lang="zh-CN" altLang="en-US" sz="2800" dirty="0"/>
          </a:p>
          <a:p>
            <a:endParaRPr lang="zh-CN" altLang="en-US" sz="32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2"/>
            </p:custDataLst>
          </p:nvPr>
        </p:nvGraphicFramePr>
        <p:xfrm>
          <a:off x="9525000" y="1333500"/>
          <a:ext cx="7375525" cy="8033385"/>
        </p:xfrm>
        <a:graphic>
          <a:graphicData uri="http://schemas.openxmlformats.org/drawingml/2006/table">
            <a:tbl>
              <a:tblPr/>
              <a:tblGrid>
                <a:gridCol w="2952115"/>
                <a:gridCol w="4423410"/>
              </a:tblGrid>
              <a:tr h="7092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Arial" panose="020B0604020202020204"/>
                          <a:ea typeface="宋体" panose="02010600030101010101" pitchFamily="2" charset="-122"/>
                        </a:rPr>
                        <a:t>模块</a:t>
                      </a:r>
                      <a:endParaRPr lang="zh-CN" sz="2800">
                        <a:solidFill>
                          <a:srgbClr val="000000"/>
                        </a:solidFill>
                        <a:latin typeface="Arial" panose="020B060402020202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技术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92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数据集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Scrapy</a:t>
                      </a: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爬虫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92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操作系统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Linux</a:t>
                      </a: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系统，</a:t>
                      </a: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Ubuntu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362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关系数据库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MySQL</a:t>
                      </a:r>
                      <a:r>
                        <a:rPr 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MySQL workbench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251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分布式文件系统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HDFS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92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ETL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Kettle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95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分布式计算框架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Spark MLlib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92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编程语言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Python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92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开发工具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VS code</a:t>
                      </a:r>
                      <a:r>
                        <a:rPr 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pycharm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929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网站</a:t>
                      </a:r>
                      <a:endParaRPr lang="zh-CN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Html</a:t>
                      </a:r>
                      <a:r>
                        <a:rPr 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8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flask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572000" y="9258300"/>
            <a:ext cx="4699000" cy="638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i="1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具体技术实现细节见报告。</a:t>
            </a:r>
            <a:endParaRPr lang="zh-CN" altLang="en-US" sz="28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8037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1000"/>
            </a:blip>
            <a:stretch>
              <a:fillRect l="-1156" t="-61269" b="-785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88310" y="1923415"/>
            <a:ext cx="10930890" cy="5008245"/>
            <a:chOff x="-173516" y="-205743"/>
            <a:chExt cx="5283222" cy="2833704"/>
          </a:xfrm>
        </p:grpSpPr>
        <p:sp>
          <p:nvSpPr>
            <p:cNvPr id="4" name="Freeform 4"/>
            <p:cNvSpPr/>
            <p:nvPr/>
          </p:nvSpPr>
          <p:spPr>
            <a:xfrm>
              <a:off x="-173516" y="-205743"/>
              <a:ext cx="5283222" cy="2833704"/>
            </a:xfrm>
            <a:custGeom>
              <a:avLst/>
              <a:gdLst/>
              <a:ahLst/>
              <a:cxnLst/>
              <a:rect l="l" t="t" r="r" b="b"/>
              <a:pathLst>
                <a:path w="3032901" h="1416852">
                  <a:moveTo>
                    <a:pt x="0" y="0"/>
                  </a:moveTo>
                  <a:lnTo>
                    <a:pt x="3032901" y="0"/>
                  </a:lnTo>
                  <a:lnTo>
                    <a:pt x="3032901" y="1416852"/>
                  </a:lnTo>
                  <a:lnTo>
                    <a:pt x="0" y="1416852"/>
                  </a:ln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</p:spPr>
          <p:txBody>
            <a:bodyPr/>
            <a:lstStyle/>
            <a:p>
              <a:pPr marL="742950" indent="-742950">
                <a:buAutoNum type="arabicPeriod"/>
              </a:pPr>
              <a:endParaRPr lang="en-US" altLang="zh-CN" sz="4000" dirty="0"/>
            </a:p>
            <a:p>
              <a:endParaRPr lang="en-US" altLang="zh-CN" sz="4000" dirty="0"/>
            </a:p>
            <a:p>
              <a:endParaRPr lang="en-US" altLang="zh-CN" sz="4000" dirty="0"/>
            </a:p>
            <a:p>
              <a:endParaRPr lang="en-US" altLang="zh-CN" sz="4000" dirty="0"/>
            </a:p>
            <a:p>
              <a:endParaRPr lang="en-US" altLang="zh-CN" sz="4000" dirty="0"/>
            </a:p>
            <a:p>
              <a:endParaRPr lang="zh-CN" altLang="en-US" sz="40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32901" cy="145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64421" y="9406976"/>
            <a:ext cx="453390" cy="359414"/>
            <a:chOff x="0" y="0"/>
            <a:chExt cx="604520" cy="47921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04520" cy="72819"/>
              <a:chOff x="0" y="0"/>
              <a:chExt cx="118365" cy="1425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03200"/>
              <a:ext cx="604520" cy="72819"/>
              <a:chOff x="0" y="0"/>
              <a:chExt cx="118365" cy="1425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406400"/>
              <a:ext cx="604520" cy="72819"/>
              <a:chOff x="0" y="0"/>
              <a:chExt cx="118365" cy="142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18365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18365" h="14258">
                    <a:moveTo>
                      <a:pt x="0" y="0"/>
                    </a:moveTo>
                    <a:lnTo>
                      <a:pt x="118365" y="0"/>
                    </a:lnTo>
                    <a:lnTo>
                      <a:pt x="118365" y="14258"/>
                    </a:lnTo>
                    <a:lnTo>
                      <a:pt x="0" y="1425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18365" cy="42833"/>
              </a:xfrm>
              <a:prstGeom prst="rect">
                <a:avLst/>
              </a:prstGeom>
            </p:spPr>
            <p:txBody>
              <a:bodyPr lIns="51249" tIns="51249" rIns="51249" bIns="51249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745819" y="450686"/>
            <a:ext cx="3769867" cy="38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905" b="1">
                <a:solidFill>
                  <a:srgbClr val="181F30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PART.02</a:t>
            </a:r>
            <a:endParaRPr lang="en-US" sz="1905" b="1">
              <a:solidFill>
                <a:srgbClr val="181F30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86200" y="96516"/>
            <a:ext cx="8781311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zh-CN" altLang="en-US" sz="9000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项目实现细节</a:t>
            </a:r>
            <a:endParaRPr lang="en-US" sz="9000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15686" y="2449512"/>
            <a:ext cx="8382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511348" y="3668891"/>
            <a:ext cx="8382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511348" y="4963122"/>
            <a:ext cx="8382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707686" y="2426941"/>
            <a:ext cx="3962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 	</a:t>
            </a:r>
            <a:r>
              <a:rPr lang="zh-CN" altLang="en-US" sz="3600" dirty="0"/>
              <a:t>功能</a:t>
            </a:r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694842" y="3717190"/>
            <a:ext cx="484337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	</a:t>
            </a:r>
            <a:r>
              <a:rPr lang="zh-CN" altLang="en-US" sz="3600" dirty="0">
                <a:latin typeface="+mj-ea"/>
                <a:ea typeface="+mj-ea"/>
              </a:rPr>
              <a:t>数据及</a:t>
            </a:r>
            <a:r>
              <a:rPr lang="zh-CN" altLang="en-US" sz="3600" dirty="0"/>
              <a:t>数据库</a:t>
            </a:r>
            <a:endParaRPr lang="zh-CN" altLang="en-US" sz="3600" dirty="0"/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4749930" y="5069906"/>
            <a:ext cx="303503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 	</a:t>
            </a:r>
            <a:r>
              <a:rPr lang="zh-CN" altLang="en-US" sz="3600" dirty="0"/>
              <a:t>算法设计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073" y="949651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功能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819080" y="2723196"/>
            <a:ext cx="507488" cy="548636"/>
          </a:xfrm>
          <a:custGeom>
            <a:avLst/>
            <a:gdLst/>
            <a:ahLst/>
            <a:cxnLst/>
            <a:rect l="l" t="t" r="r" b="b"/>
            <a:pathLst>
              <a:path w="507488" h="548636">
                <a:moveTo>
                  <a:pt x="0" y="0"/>
                </a:moveTo>
                <a:lnTo>
                  <a:pt x="507488" y="0"/>
                </a:lnTo>
                <a:lnTo>
                  <a:pt x="507488" y="548636"/>
                </a:lnTo>
                <a:lnTo>
                  <a:pt x="0" y="548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826936" y="6116498"/>
            <a:ext cx="491777" cy="548636"/>
          </a:xfrm>
          <a:custGeom>
            <a:avLst/>
            <a:gdLst/>
            <a:ahLst/>
            <a:cxnLst/>
            <a:rect l="l" t="t" r="r" b="b"/>
            <a:pathLst>
              <a:path w="491777" h="548636">
                <a:moveTo>
                  <a:pt x="0" y="0"/>
                </a:moveTo>
                <a:lnTo>
                  <a:pt x="491777" y="0"/>
                </a:lnTo>
                <a:lnTo>
                  <a:pt x="491777" y="548635"/>
                </a:lnTo>
                <a:lnTo>
                  <a:pt x="0" y="54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文本框 29"/>
          <p:cNvSpPr txBox="1"/>
          <p:nvPr/>
        </p:nvSpPr>
        <p:spPr>
          <a:xfrm>
            <a:off x="1524000" y="2990267"/>
            <a:ext cx="73914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dirty="0"/>
              <a:t>也就是前端部分，具体功能框架见右图，包括用户管理和电影推荐两大模块。</a:t>
            </a:r>
            <a:endParaRPr lang="zh-CN" sz="3600" dirty="0"/>
          </a:p>
          <a:p>
            <a:r>
              <a:rPr lang="zh-CN" sz="3600" dirty="0"/>
              <a:t>其中用户管理模块包括未有账号用户注册账号，以及已有账号用户登入账号。</a:t>
            </a:r>
            <a:endParaRPr lang="zh-CN" sz="3600" dirty="0"/>
          </a:p>
          <a:p>
            <a:r>
              <a:rPr lang="zh-CN" sz="3600" dirty="0"/>
              <a:t>电影推荐模块包括用户进入评分界面为几部电影作出评分，返回主页给出个性推荐及热门推荐的电影。</a:t>
            </a:r>
            <a:endParaRPr lang="zh-CN" sz="3600" dirty="0"/>
          </a:p>
          <a:p>
            <a:r>
              <a:rPr lang="zh-CN" sz="3600" dirty="0"/>
              <a:t>以上功能由三个页面实现。</a:t>
            </a:r>
            <a:endParaRPr lang="zh-CN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3271520"/>
            <a:ext cx="6834505" cy="6250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073" y="949651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功能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819080" y="2723196"/>
            <a:ext cx="507488" cy="548636"/>
          </a:xfrm>
          <a:custGeom>
            <a:avLst/>
            <a:gdLst/>
            <a:ahLst/>
            <a:cxnLst/>
            <a:rect l="l" t="t" r="r" b="b"/>
            <a:pathLst>
              <a:path w="507488" h="548636">
                <a:moveTo>
                  <a:pt x="0" y="0"/>
                </a:moveTo>
                <a:lnTo>
                  <a:pt x="507488" y="0"/>
                </a:lnTo>
                <a:lnTo>
                  <a:pt x="507488" y="548636"/>
                </a:lnTo>
                <a:lnTo>
                  <a:pt x="0" y="548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826936" y="6116498"/>
            <a:ext cx="491777" cy="548636"/>
          </a:xfrm>
          <a:custGeom>
            <a:avLst/>
            <a:gdLst/>
            <a:ahLst/>
            <a:cxnLst/>
            <a:rect l="l" t="t" r="r" b="b"/>
            <a:pathLst>
              <a:path w="491777" h="548636">
                <a:moveTo>
                  <a:pt x="0" y="0"/>
                </a:moveTo>
                <a:lnTo>
                  <a:pt x="491777" y="0"/>
                </a:lnTo>
                <a:lnTo>
                  <a:pt x="491777" y="548635"/>
                </a:lnTo>
                <a:lnTo>
                  <a:pt x="0" y="54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文本框 29"/>
          <p:cNvSpPr txBox="1"/>
          <p:nvPr/>
        </p:nvSpPr>
        <p:spPr>
          <a:xfrm>
            <a:off x="1447800" y="2477770"/>
            <a:ext cx="14031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dirty="0"/>
              <a:t>用户管理页面，包括登入和注册，每一位用户拥有唯一用户名和</a:t>
            </a:r>
            <a:r>
              <a:rPr lang="en-US" altLang="zh-CN" sz="3600" dirty="0"/>
              <a:t>ID</a:t>
            </a:r>
            <a:r>
              <a:rPr lang="zh-CN" altLang="en-US" sz="3600" dirty="0"/>
              <a:t>。</a:t>
            </a:r>
            <a:endParaRPr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271520"/>
            <a:ext cx="7391400" cy="4290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3271520"/>
            <a:ext cx="7520305" cy="4233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7780655"/>
            <a:ext cx="4160520" cy="1630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7810500"/>
            <a:ext cx="4397375" cy="16268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7749540"/>
            <a:ext cx="489204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073" y="949651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功能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819080" y="2723196"/>
            <a:ext cx="507488" cy="548636"/>
          </a:xfrm>
          <a:custGeom>
            <a:avLst/>
            <a:gdLst/>
            <a:ahLst/>
            <a:cxnLst/>
            <a:rect l="l" t="t" r="r" b="b"/>
            <a:pathLst>
              <a:path w="507488" h="548636">
                <a:moveTo>
                  <a:pt x="0" y="0"/>
                </a:moveTo>
                <a:lnTo>
                  <a:pt x="507488" y="0"/>
                </a:lnTo>
                <a:lnTo>
                  <a:pt x="507488" y="548636"/>
                </a:lnTo>
                <a:lnTo>
                  <a:pt x="0" y="548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826936" y="6116498"/>
            <a:ext cx="491777" cy="548636"/>
          </a:xfrm>
          <a:custGeom>
            <a:avLst/>
            <a:gdLst/>
            <a:ahLst/>
            <a:cxnLst/>
            <a:rect l="l" t="t" r="r" b="b"/>
            <a:pathLst>
              <a:path w="491777" h="548636">
                <a:moveTo>
                  <a:pt x="0" y="0"/>
                </a:moveTo>
                <a:lnTo>
                  <a:pt x="491777" y="0"/>
                </a:lnTo>
                <a:lnTo>
                  <a:pt x="491777" y="548635"/>
                </a:lnTo>
                <a:lnTo>
                  <a:pt x="0" y="54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文本框 29"/>
          <p:cNvSpPr txBox="1"/>
          <p:nvPr/>
        </p:nvSpPr>
        <p:spPr>
          <a:xfrm>
            <a:off x="1447800" y="2400300"/>
            <a:ext cx="4161155" cy="556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3600" dirty="0"/>
              <a:t>登入成功后，进入主页。</a:t>
            </a:r>
            <a:endParaRPr lang="zh-CN" sz="3600" dirty="0"/>
          </a:p>
          <a:p>
            <a:endParaRPr lang="zh-CN" sz="3600" dirty="0"/>
          </a:p>
          <a:p>
            <a:r>
              <a:rPr lang="zh-CN" sz="3600" dirty="0"/>
              <a:t>新老用户有所区别。</a:t>
            </a:r>
            <a:endParaRPr lang="zh-CN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790700"/>
            <a:ext cx="10612120" cy="3793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5584190"/>
            <a:ext cx="11167745" cy="2011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7658735"/>
            <a:ext cx="12070080" cy="2583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82691" y="921076"/>
            <a:ext cx="888090" cy="8880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225" y="942975"/>
            <a:ext cx="117702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7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5073" y="949651"/>
            <a:ext cx="625972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项目实现细节</a:t>
            </a:r>
            <a:r>
              <a:rPr lang="en-US" altLang="zh-CN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-</a:t>
            </a:r>
            <a:r>
              <a:rPr lang="zh-CN" altLang="en-US" sz="4995" b="1" dirty="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由点字倔强黑" panose="00020600040101010101" charset="-122"/>
              </a:rPr>
              <a:t>功能</a:t>
            </a:r>
            <a:endParaRPr lang="en-US" sz="4995" b="1" dirty="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由点字倔强黑" panose="00020600040101010101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819080" y="2723196"/>
            <a:ext cx="507488" cy="548636"/>
          </a:xfrm>
          <a:custGeom>
            <a:avLst/>
            <a:gdLst/>
            <a:ahLst/>
            <a:cxnLst/>
            <a:rect l="l" t="t" r="r" b="b"/>
            <a:pathLst>
              <a:path w="507488" h="548636">
                <a:moveTo>
                  <a:pt x="0" y="0"/>
                </a:moveTo>
                <a:lnTo>
                  <a:pt x="507488" y="0"/>
                </a:lnTo>
                <a:lnTo>
                  <a:pt x="507488" y="548636"/>
                </a:lnTo>
                <a:lnTo>
                  <a:pt x="0" y="5486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826936" y="6116498"/>
            <a:ext cx="491777" cy="548636"/>
          </a:xfrm>
          <a:custGeom>
            <a:avLst/>
            <a:gdLst/>
            <a:ahLst/>
            <a:cxnLst/>
            <a:rect l="l" t="t" r="r" b="b"/>
            <a:pathLst>
              <a:path w="491777" h="548636">
                <a:moveTo>
                  <a:pt x="0" y="0"/>
                </a:moveTo>
                <a:lnTo>
                  <a:pt x="491777" y="0"/>
                </a:lnTo>
                <a:lnTo>
                  <a:pt x="491777" y="548635"/>
                </a:lnTo>
                <a:lnTo>
                  <a:pt x="0" y="54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文本框 29"/>
          <p:cNvSpPr txBox="1"/>
          <p:nvPr/>
        </p:nvSpPr>
        <p:spPr>
          <a:xfrm>
            <a:off x="1524000" y="2990215"/>
            <a:ext cx="7391400" cy="4453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dirty="0"/>
              <a:t> </a:t>
            </a:r>
            <a:r>
              <a:rPr lang="zh-CN" sz="3600" dirty="0"/>
              <a:t>用户可以点击电影评分按钮进入打分页面，给出五部随机电影（不会出现已打过分的电影）。</a:t>
            </a:r>
            <a:endParaRPr lang="zh-CN" sz="3600" dirty="0"/>
          </a:p>
          <a:p>
            <a:r>
              <a:rPr lang="zh-CN" sz="3600" dirty="0"/>
              <a:t>对每一部电影用户都可以自由选择打不打分，最后可以提交打分。</a:t>
            </a:r>
            <a:endParaRPr lang="en-US" altLang="zh-CN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540" y="419100"/>
            <a:ext cx="8050530" cy="3178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540" y="3695700"/>
            <a:ext cx="8028305" cy="3376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125" y="6972300"/>
            <a:ext cx="8068945" cy="3204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81600" y="9486900"/>
            <a:ext cx="3183255" cy="473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i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详细效果见演示</a:t>
            </a:r>
            <a:endParaRPr lang="zh-CN" altLang="en-US" sz="2800" i="1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10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11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12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13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14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15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16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17.xml><?xml version="1.0" encoding="utf-8"?>
<p:tagLst xmlns:p="http://schemas.openxmlformats.org/presentationml/2006/main">
  <p:tag name="TABLE_ENDDRAG_ORIGIN_RECT" val="580*726"/>
  <p:tag name="TABLE_ENDDRAG_RECT" val="752*61*580*726"/>
</p:tagLst>
</file>

<file path=ppt/tags/tag18.xml><?xml version="1.0" encoding="utf-8"?>
<p:tagLst xmlns:p="http://schemas.openxmlformats.org/presentationml/2006/main">
  <p:tag name="KSO_WM_DIAGRAM_VIRTUALLY_FRAME" val="{&quot;height&quot;:161.90795275590557,&quot;left&quot;:355.22425196850395,&quot;top&quot;:288.8890551181102,&quot;width&quot;:395.8162992125985}"/>
</p:tagLst>
</file>

<file path=ppt/tags/tag19.xml><?xml version="1.0" encoding="utf-8"?>
<p:tagLst xmlns:p="http://schemas.openxmlformats.org/presentationml/2006/main">
  <p:tag name="KSO_WM_DIAGRAM_VIRTUALLY_FRAME" val="{&quot;height&quot;:161.90795275590557,&quot;left&quot;:355.22425196850395,&quot;top&quot;:288.8890551181102,&quot;width&quot;:395.8162992125985}"/>
</p:tagLst>
</file>

<file path=ppt/tags/tag2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20.xml><?xml version="1.0" encoding="utf-8"?>
<p:tagLst xmlns:p="http://schemas.openxmlformats.org/presentationml/2006/main">
  <p:tag name="KSO_WM_DIAGRAM_VIRTUALLY_FRAME" val="{&quot;height&quot;:161.90795275590557,&quot;left&quot;:355.22425196850395,&quot;top&quot;:288.8890551181102,&quot;width&quot;:395.8162992125985}"/>
</p:tagLst>
</file>

<file path=ppt/tags/tag21.xml><?xml version="1.0" encoding="utf-8"?>
<p:tagLst xmlns:p="http://schemas.openxmlformats.org/presentationml/2006/main">
  <p:tag name="KSO_WM_DIAGRAM_VIRTUALLY_FRAME" val="{&quot;height&quot;:161.90795275590557,&quot;left&quot;:355.22425196850395,&quot;top&quot;:288.8890551181102,&quot;width&quot;:395.8162992125985}"/>
</p:tagLst>
</file>

<file path=ppt/tags/tag22.xml><?xml version="1.0" encoding="utf-8"?>
<p:tagLst xmlns:p="http://schemas.openxmlformats.org/presentationml/2006/main">
  <p:tag name="TABLE_ENDDRAG_ORIGIN_RECT" val="1309*604"/>
  <p:tag name="TABLE_ENDDRAG_RECT" val="84*171*1309*604"/>
</p:tagLst>
</file>

<file path=ppt/tags/tag3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4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5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6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7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8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ags/tag9.xml><?xml version="1.0" encoding="utf-8"?>
<p:tagLst xmlns:p="http://schemas.openxmlformats.org/presentationml/2006/main">
  <p:tag name="KSO_WM_DIAGRAM_VIRTUALLY_FRAME" val="{&quot;height&quot;:207.94212598425202,&quot;left&quot;:92.8775590551181,&quot;top&quot;:386.8063779527559,&quot;width&quot;:1257.844881889763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1773</Words>
  <Application>WPS 演示</Application>
  <PresentationFormat>自定义</PresentationFormat>
  <Paragraphs>246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宋体</vt:lpstr>
      <vt:lpstr>Wingdings</vt:lpstr>
      <vt:lpstr>Akzidenz-Grotesk Medium</vt:lpstr>
      <vt:lpstr>Segoe Print</vt:lpstr>
      <vt:lpstr>字由点字倔强黑</vt:lpstr>
      <vt:lpstr>思源黑体 2 Medium</vt:lpstr>
      <vt:lpstr>思源黑体 2 Bold</vt:lpstr>
      <vt:lpstr>黑体</vt:lpstr>
      <vt:lpstr>Akzidenz-Grotesk Bold</vt:lpstr>
      <vt:lpstr>Yu Gothic UI Semibold</vt:lpstr>
      <vt:lpstr>华文新魏</vt:lpstr>
      <vt:lpstr>Arial</vt:lpstr>
      <vt:lpstr>Calibri</vt:lpstr>
      <vt:lpstr>-apple-system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黑灰白色极简风年度汇报述职通用ppt演示文稿</dc:title>
  <dc:creator/>
  <cp:lastModifiedBy>WPS_1669941543</cp:lastModifiedBy>
  <cp:revision>23</cp:revision>
  <dcterms:created xsi:type="dcterms:W3CDTF">2006-08-16T00:00:00Z</dcterms:created>
  <dcterms:modified xsi:type="dcterms:W3CDTF">2024-12-19T11:42:27Z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9357E4BBC2EB435EB2BE4728A9E535F8_13</vt:lpwstr>
  </property>
  <property fmtid="{D5CDD505-2E9C-101B-9397-08002B2CF9AE}" pid="3" name="KSOProductBuildVer">
    <vt:lpwstr>2052-12.1.0.19302</vt:lpwstr>
  </property>
</Properties>
</file>